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E3B6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smartbhujal_logo_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457200"/>
            <a:ext cx="822960" cy="8229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37360" y="50292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 i="0">
                <a:solidFill>
                  <a:srgbClr val="FFFFFF"/>
                </a:solidFill>
                <a:latin typeface="Poppins"/>
              </a:defRPr>
            </a:pPr>
            <a:r>
              <a:t>SMART BHUJAL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37360" y="91440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 i="1">
                <a:solidFill>
                  <a:srgbClr val="CCDDEE"/>
                </a:solidFill>
                <a:latin typeface="Poppins"/>
              </a:defRPr>
            </a:pPr>
            <a:r>
              <a:t>Hands-on Tutorial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991295" y="457200"/>
            <a:ext cx="2560320" cy="411480"/>
          </a:xfrm>
          <a:prstGeom prst="roundRect">
            <a:avLst/>
          </a:prstGeom>
          <a:solidFill>
            <a:srgbClr val="1761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100" b="1">
                <a:solidFill>
                  <a:srgbClr val="FFFFFF"/>
                </a:solidFill>
                <a:latin typeface="Poppins"/>
              </a:defRPr>
            </a:pPr>
            <a:r>
              <a:t>20 min  |  Beginner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286000"/>
            <a:ext cx="103327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 i="0">
                <a:solidFill>
                  <a:srgbClr val="FFFFFF"/>
                </a:solidFill>
                <a:latin typeface="Poppins"/>
              </a:defRPr>
            </a:pPr>
            <a:r>
              <a:t>Water + LLM Applications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4754880" y="3200400"/>
            <a:ext cx="2651760" cy="45720"/>
          </a:xfrm>
          <a:prstGeom prst="rect">
            <a:avLst/>
          </a:prstGeom>
          <a:solidFill>
            <a:srgbClr val="0D968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347472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 i="0">
                <a:solidFill>
                  <a:srgbClr val="CCDDEE"/>
                </a:solidFill>
                <a:latin typeface="Poppins"/>
              </a:defRPr>
            </a:pPr>
            <a:r>
              <a:t>Build 5 water-sector tools with ChatGPT, Gemini, or Claude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1761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6473952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 i="0">
                <a:solidFill>
                  <a:srgbClr val="CCDDEE"/>
                </a:solidFill>
                <a:latin typeface="Poppins"/>
              </a:defRPr>
            </a:pPr>
            <a:r>
              <a:t>smartbhujal.com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1761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457200" y="320040"/>
            <a:ext cx="457200" cy="457200"/>
          </a:xfrm>
          <a:prstGeom prst="ellipse">
            <a:avLst/>
          </a:prstGeom>
          <a:solidFill>
            <a:srgbClr val="1761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600" b="1">
                <a:solidFill>
                  <a:srgbClr val="FFFFFF"/>
                </a:solidFill>
                <a:latin typeface="Poppins"/>
              </a:defRPr>
            </a:pPr>
            <a: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51560" y="301752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 i="0">
                <a:solidFill>
                  <a:srgbClr val="0E3B6E"/>
                </a:solidFill>
                <a:latin typeface="Poppins"/>
              </a:defRPr>
            </a:pPr>
            <a:r>
              <a:t>5 Apps You'll Build in 20 Minutes</a:t>
            </a:r>
          </a:p>
        </p:txBody>
      </p:sp>
      <p:sp>
        <p:nvSpPr>
          <p:cNvPr id="5" name="Rectangle 4"/>
          <p:cNvSpPr/>
          <p:nvPr/>
        </p:nvSpPr>
        <p:spPr>
          <a:xfrm>
            <a:off x="1051560" y="841248"/>
            <a:ext cx="10058400" cy="27432"/>
          </a:xfrm>
          <a:prstGeom prst="rect">
            <a:avLst/>
          </a:prstGeom>
          <a:solidFill>
            <a:srgbClr val="1761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E3B6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smartbhujal_logo_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464808"/>
            <a:ext cx="274320" cy="27432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40080" y="6464808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FFFFFF"/>
                </a:solidFill>
                <a:latin typeface="Poppins"/>
              </a:defRPr>
            </a:pPr>
            <a:r>
              <a:t>Smart Bhujal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76895" y="6464808"/>
            <a:ext cx="3840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 i="0">
                <a:solidFill>
                  <a:srgbClr val="CCDDEE"/>
                </a:solidFill>
                <a:latin typeface="Poppins"/>
              </a:defRPr>
            </a:pPr>
            <a:r>
              <a:t>Tutorial  |  www.smartbhujal.com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11887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 i="0">
                <a:solidFill>
                  <a:srgbClr val="2D2D2D"/>
                </a:solidFill>
                <a:latin typeface="Poppins"/>
              </a:defRPr>
            </a:pPr>
            <a:r>
              <a:t>Each app is a simple Python function with a system prompt + user input → LLM response.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1828800"/>
            <a:ext cx="10058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</a:pPr>
            <a:r>
              <a:rPr b="1" sz="1400">
                <a:solidFill>
                  <a:srgbClr val="2D2D2D"/>
                </a:solidFill>
                <a:latin typeface="Poppins"/>
              </a:rPr>
              <a:t>App 1: Water Quality Report —</a:t>
            </a:r>
            <a:r>
              <a:rPr sz="1400">
                <a:solidFill>
                  <a:srgbClr val="2D2D2D"/>
                </a:solidFill>
                <a:latin typeface="Poppins"/>
              </a:rPr>
              <a:t> Lab results → professional assessment vs BIS IS:10500</a:t>
            </a:r>
          </a:p>
          <a:p>
            <a:pPr algn="l">
              <a:spcAft>
                <a:spcPts val="600"/>
              </a:spcAft>
            </a:pPr>
            <a:r>
              <a:rPr b="1" sz="1400">
                <a:solidFill>
                  <a:srgbClr val="2D2D2D"/>
                </a:solidFill>
                <a:latin typeface="Poppins"/>
              </a:rPr>
              <a:t>App 2: Borewell Site Advisor —</a:t>
            </a:r>
            <a:r>
              <a:rPr sz="1400">
                <a:solidFill>
                  <a:srgbClr val="2D2D2D"/>
                </a:solidFill>
                <a:latin typeface="Poppins"/>
              </a:rPr>
              <a:t> Location details → drilling depth, yield, cost estimates</a:t>
            </a:r>
          </a:p>
          <a:p>
            <a:pPr algn="l">
              <a:spcAft>
                <a:spcPts val="600"/>
              </a:spcAft>
            </a:pPr>
            <a:r>
              <a:rPr b="1" sz="1400">
                <a:solidFill>
                  <a:srgbClr val="2D2D2D"/>
                </a:solidFill>
                <a:latin typeface="Poppins"/>
              </a:rPr>
              <a:t>App 3: Farmer Irrigation Chatbot —</a:t>
            </a:r>
            <a:r>
              <a:rPr sz="1400">
                <a:solidFill>
                  <a:srgbClr val="2D2D2D"/>
                </a:solidFill>
                <a:latin typeface="Poppins"/>
              </a:rPr>
              <a:t> Crop questions → water needs in liters/acre/day</a:t>
            </a:r>
          </a:p>
          <a:p>
            <a:pPr algn="l">
              <a:spcAft>
                <a:spcPts val="600"/>
              </a:spcAft>
            </a:pPr>
            <a:r>
              <a:rPr b="1" sz="1400">
                <a:solidFill>
                  <a:srgbClr val="2D2D2D"/>
                </a:solidFill>
                <a:latin typeface="Poppins"/>
              </a:rPr>
              <a:t>App 4: Policy Summarizer —</a:t>
            </a:r>
            <a:r>
              <a:rPr sz="1400">
                <a:solidFill>
                  <a:srgbClr val="2D2D2D"/>
                </a:solidFill>
                <a:latin typeface="Poppins"/>
              </a:rPr>
              <a:t> Paste any govt policy → structured bullet summary</a:t>
            </a:r>
          </a:p>
          <a:p>
            <a:pPr algn="l">
              <a:spcAft>
                <a:spcPts val="600"/>
              </a:spcAft>
            </a:pPr>
            <a:r>
              <a:rPr b="1" sz="1400">
                <a:solidFill>
                  <a:srgbClr val="2D2D2D"/>
                </a:solidFill>
                <a:latin typeface="Poppins"/>
              </a:rPr>
              <a:t>App 5: Field Notes Extractor —</a:t>
            </a:r>
            <a:r>
              <a:rPr sz="1400">
                <a:solidFill>
                  <a:srgbClr val="2D2D2D"/>
                </a:solidFill>
                <a:latin typeface="Poppins"/>
              </a:rPr>
              <a:t> Messy survey notes → clean JSON for database/GIS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1761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457200" y="320040"/>
            <a:ext cx="457200" cy="457200"/>
          </a:xfrm>
          <a:prstGeom prst="ellipse">
            <a:avLst/>
          </a:prstGeom>
          <a:solidFill>
            <a:srgbClr val="1761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600" b="1">
                <a:solidFill>
                  <a:srgbClr val="FFFFFF"/>
                </a:solidFill>
                <a:latin typeface="Poppins"/>
              </a:defRPr>
            </a:pPr>
            <a:r>
              <a:t>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51560" y="301752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 i="0">
                <a:solidFill>
                  <a:srgbClr val="0E3B6E"/>
                </a:solidFill>
                <a:latin typeface="Poppins"/>
              </a:defRPr>
            </a:pPr>
            <a:r>
              <a:t>Step 1: Setup — Pick Any LLM</a:t>
            </a:r>
          </a:p>
        </p:txBody>
      </p:sp>
      <p:sp>
        <p:nvSpPr>
          <p:cNvPr id="5" name="Rectangle 4"/>
          <p:cNvSpPr/>
          <p:nvPr/>
        </p:nvSpPr>
        <p:spPr>
          <a:xfrm>
            <a:off x="1051560" y="841248"/>
            <a:ext cx="10058400" cy="27432"/>
          </a:xfrm>
          <a:prstGeom prst="rect">
            <a:avLst/>
          </a:prstGeom>
          <a:solidFill>
            <a:srgbClr val="1761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E3B6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smartbhujal_logo_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464808"/>
            <a:ext cx="274320" cy="27432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40080" y="6464808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FFFFFF"/>
                </a:solidFill>
                <a:latin typeface="Poppins"/>
              </a:defRPr>
            </a:pPr>
            <a:r>
              <a:t>Smart Bhujal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76895" y="6464808"/>
            <a:ext cx="3840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 i="0">
                <a:solidFill>
                  <a:srgbClr val="CCDDEE"/>
                </a:solidFill>
                <a:latin typeface="Poppins"/>
              </a:defRPr>
            </a:pPr>
            <a:r>
              <a:t>Tutorial  |  www.smartbhujal.com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109728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6B6B6B"/>
                </a:solidFill>
                <a:latin typeface="Poppins"/>
              </a:defRPr>
            </a:pPr>
            <a:r>
              <a:t>What we're doing: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1417320"/>
            <a:ext cx="4572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 i="0">
                <a:solidFill>
                  <a:srgbClr val="2D2D2D"/>
                </a:solidFill>
                <a:latin typeface="Poppins"/>
              </a:defRPr>
            </a:pPr>
            <a:r>
              <a:t>Install one SDK and set your API key.</a:t>
            </a:r>
            <a:br/>
            <a:r>
              <a:t>The script auto-detects which</a:t>
            </a:r>
            <a:br/>
            <a:r>
              <a:t>LLM you have.</a:t>
            </a:r>
            <a:br/>
            <a:br/>
            <a:r>
              <a:t>All three work. Pick whichever</a:t>
            </a:r>
            <a:br/>
            <a:r>
              <a:t>you have access to.</a:t>
            </a:r>
            <a:br/>
            <a:br/>
            <a:r>
              <a:t>Gemini has a generous free tier.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669280" y="1097280"/>
            <a:ext cx="6217920" cy="4754880"/>
          </a:xfrm>
          <a:prstGeom prst="roundRect">
            <a:avLst/>
          </a:prstGeom>
          <a:solidFill>
            <a:srgbClr val="1E1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5897880" y="1234440"/>
            <a:ext cx="91440" cy="91440"/>
          </a:xfrm>
          <a:prstGeom prst="ellipse">
            <a:avLst/>
          </a:prstGeom>
          <a:solidFill>
            <a:srgbClr val="FF5F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099048" y="1234440"/>
            <a:ext cx="91440" cy="91440"/>
          </a:xfrm>
          <a:prstGeom prst="ellipse">
            <a:avLst/>
          </a:prstGeom>
          <a:solidFill>
            <a:srgbClr val="FEBC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300216" y="1234440"/>
            <a:ext cx="91440" cy="91440"/>
          </a:xfrm>
          <a:prstGeom prst="ellipse">
            <a:avLst/>
          </a:prstGeom>
          <a:solidFill>
            <a:srgbClr val="28C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943600" y="1463040"/>
            <a:ext cx="576072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50FA7B"/>
                </a:solidFill>
                <a:latin typeface="Consolas"/>
              </a:defRPr>
            </a:pPr>
            <a:r>
              <a:t># Quick Setup:
pip install -r requirements.txt
cp .env.example .env
# Edit .env → add your API key
export $(cat .env | grep -v '#' | xargs)
python tutorial.py</a:t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br/>
            <a:r>
              <a:t/>
            </a:r>
            <a:br/>
            <a:r>
              <a:t/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1761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457200" y="320040"/>
            <a:ext cx="457200" cy="457200"/>
          </a:xfrm>
          <a:prstGeom prst="ellipse">
            <a:avLst/>
          </a:prstGeom>
          <a:solidFill>
            <a:srgbClr val="1761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600" b="1">
                <a:solidFill>
                  <a:srgbClr val="FFFFFF"/>
                </a:solidFill>
                <a:latin typeface="Poppins"/>
              </a:defRPr>
            </a:pPr>
            <a:r>
              <a:t>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51560" y="301752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 i="0">
                <a:solidFill>
                  <a:srgbClr val="0E3B6E"/>
                </a:solidFill>
                <a:latin typeface="Poppins"/>
              </a:defRPr>
            </a:pPr>
            <a:r>
              <a:t>App 1: Water Quality Report Generator</a:t>
            </a:r>
          </a:p>
        </p:txBody>
      </p:sp>
      <p:sp>
        <p:nvSpPr>
          <p:cNvPr id="5" name="Rectangle 4"/>
          <p:cNvSpPr/>
          <p:nvPr/>
        </p:nvSpPr>
        <p:spPr>
          <a:xfrm>
            <a:off x="1051560" y="841248"/>
            <a:ext cx="10058400" cy="27432"/>
          </a:xfrm>
          <a:prstGeom prst="rect">
            <a:avLst/>
          </a:prstGeom>
          <a:solidFill>
            <a:srgbClr val="1761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E3B6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smartbhujal_logo_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464808"/>
            <a:ext cx="274320" cy="27432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40080" y="6464808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FFFFFF"/>
                </a:solidFill>
                <a:latin typeface="Poppins"/>
              </a:defRPr>
            </a:pPr>
            <a:r>
              <a:t>Smart Bhujal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76895" y="6464808"/>
            <a:ext cx="3840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 i="0">
                <a:solidFill>
                  <a:srgbClr val="CCDDEE"/>
                </a:solidFill>
                <a:latin typeface="Poppins"/>
              </a:defRPr>
            </a:pPr>
            <a:r>
              <a:t>Tutorial  |  www.smartbhujal.com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109728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6B6B6B"/>
                </a:solidFill>
                <a:latin typeface="Poppins"/>
              </a:defRPr>
            </a:pPr>
            <a:r>
              <a:t>What we're doing: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1417320"/>
            <a:ext cx="4572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 i="0">
                <a:solidFill>
                  <a:srgbClr val="2D2D2D"/>
                </a:solidFill>
                <a:latin typeface="Poppins"/>
              </a:defRPr>
            </a:pPr>
            <a:r>
              <a:t>Give lab results → get a professional</a:t>
            </a:r>
            <a:br/>
            <a:r>
              <a:t>assessment report.</a:t>
            </a:r>
            <a:br/>
            <a:br/>
            <a:r>
              <a:t>Compares each parameter against</a:t>
            </a:r>
            <a:br/>
            <a:r>
              <a:t>BIS IS:10500 standards.</a:t>
            </a:r>
            <a:br/>
            <a:br/>
            <a:r>
              <a:t>Flags health risks and</a:t>
            </a:r>
            <a:br/>
            <a:r>
              <a:t>recommends treatment.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20040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6B6B6B"/>
                </a:solidFill>
                <a:latin typeface="Poppins"/>
              </a:defRPr>
            </a:pPr>
            <a:r>
              <a:t>Expected output: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3520440"/>
            <a:ext cx="4572000" cy="2011680"/>
          </a:xfrm>
          <a:prstGeom prst="roundRect">
            <a:avLst/>
          </a:prstGeom>
          <a:solidFill>
            <a:srgbClr val="E8F0FE"/>
          </a:solidFill>
          <a:ln w="12700">
            <a:solidFill>
              <a:srgbClr val="1761B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3611880"/>
            <a:ext cx="420624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0E3B6E"/>
                </a:solidFill>
                <a:latin typeface="Consolas"/>
              </a:defRPr>
            </a:pPr>
            <a:r>
              <a:t>WATER QUALITY REPORT</a:t>
            </a:r>
            <a:br/>
            <a:r>
              <a:t>Sample: Anantapur, AP</a:t>
            </a:r>
            <a:br/>
            <a:br/>
            <a:r>
              <a:t>EXCEEDANCES:</a:t>
            </a:r>
            <a:br/>
            <a:r>
              <a:t>- TDS: 1200 (limit 500) HIGH</a:t>
            </a:r>
            <a:br/>
            <a:r>
              <a:t>- Fluoride: 1.8 (limit 1.0) HIGH</a:t>
            </a:r>
            <a:br/>
            <a:r>
              <a:t>- Nitrate: 52 (limit 45) HIGH</a:t>
            </a:r>
            <a:br/>
            <a:br/>
            <a:r>
              <a:t>VERDICT: UNSAFE</a:t>
            </a:r>
            <a:br/>
            <a:r>
              <a:t>TREATMENT: RO + activated alumina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669280" y="1097280"/>
            <a:ext cx="6217920" cy="4754880"/>
          </a:xfrm>
          <a:prstGeom prst="roundRect">
            <a:avLst/>
          </a:prstGeom>
          <a:solidFill>
            <a:srgbClr val="1E1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5897880" y="1234440"/>
            <a:ext cx="91440" cy="91440"/>
          </a:xfrm>
          <a:prstGeom prst="ellipse">
            <a:avLst/>
          </a:prstGeom>
          <a:solidFill>
            <a:srgbClr val="FF5F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6099048" y="1234440"/>
            <a:ext cx="91440" cy="91440"/>
          </a:xfrm>
          <a:prstGeom prst="ellipse">
            <a:avLst/>
          </a:prstGeom>
          <a:solidFill>
            <a:srgbClr val="FEBC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6300216" y="1234440"/>
            <a:ext cx="91440" cy="91440"/>
          </a:xfrm>
          <a:prstGeom prst="ellipse">
            <a:avLst/>
          </a:prstGeom>
          <a:solidFill>
            <a:srgbClr val="28C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943600" y="1463040"/>
            <a:ext cx="576072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50FA7B"/>
                </a:solidFill>
                <a:latin typeface="Consolas"/>
              </a:defRPr>
            </a:pPr>
            <a:r>
              <a:t>system = """You are a water quality</a:t>
            </a:r>
            <a:br/>
            <a:r>
              <a:t>expert. Given lab results, generate:</a:t>
            </a:r>
            <a:br/>
            <a:r>
              <a:t>1. Parameter vs BIS IS:10500</a:t>
            </a:r>
            <a:br/>
            <a:r>
              <a:t>2. Verdict: Safe / Unsafe</a:t>
            </a:r>
            <a:br/>
            <a:r>
              <a:t>3. Health risks</a:t>
            </a:r>
            <a:br/>
            <a:r>
              <a:t>4. Treatment recommendations"""</a:t>
            </a:r>
            <a:br/>
            <a:br/>
            <a:r>
              <a:t>user = """pH: 7.8, TDS: 1200,</a:t>
            </a:r>
            <a:br/>
            <a:r>
              <a:t>Fluoride: 1.8, Nitrate: 52,</a:t>
            </a:r>
            <a:br/>
            <a:r>
              <a:t>Iron: 0.4, Location: Anantapur"""</a:t>
            </a:r>
            <a:br/>
            <a:br/>
            <a:r>
              <a:t>report = ask(system, user)</a:t>
            </a:r>
            <a:br/>
            <a:r>
              <a:t>print(report)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1761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457200" y="320040"/>
            <a:ext cx="457200" cy="457200"/>
          </a:xfrm>
          <a:prstGeom prst="ellipse">
            <a:avLst/>
          </a:prstGeom>
          <a:solidFill>
            <a:srgbClr val="1761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600" b="1">
                <a:solidFill>
                  <a:srgbClr val="FFFFFF"/>
                </a:solidFill>
                <a:latin typeface="Poppins"/>
              </a:defRPr>
            </a:pPr>
            <a:r>
              <a:t>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51560" y="301752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 i="0">
                <a:solidFill>
                  <a:srgbClr val="0E3B6E"/>
                </a:solidFill>
                <a:latin typeface="Poppins"/>
              </a:defRPr>
            </a:pPr>
            <a:r>
              <a:t>App 2: Borewell Site Advisor</a:t>
            </a:r>
          </a:p>
        </p:txBody>
      </p:sp>
      <p:sp>
        <p:nvSpPr>
          <p:cNvPr id="5" name="Rectangle 4"/>
          <p:cNvSpPr/>
          <p:nvPr/>
        </p:nvSpPr>
        <p:spPr>
          <a:xfrm>
            <a:off x="1051560" y="841248"/>
            <a:ext cx="10058400" cy="27432"/>
          </a:xfrm>
          <a:prstGeom prst="rect">
            <a:avLst/>
          </a:prstGeom>
          <a:solidFill>
            <a:srgbClr val="1761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E3B6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smartbhujal_logo_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464808"/>
            <a:ext cx="274320" cy="27432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40080" y="6464808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FFFFFF"/>
                </a:solidFill>
                <a:latin typeface="Poppins"/>
              </a:defRPr>
            </a:pPr>
            <a:r>
              <a:t>Smart Bhujal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76895" y="6464808"/>
            <a:ext cx="3840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 i="0">
                <a:solidFill>
                  <a:srgbClr val="CCDDEE"/>
                </a:solidFill>
                <a:latin typeface="Poppins"/>
              </a:defRPr>
            </a:pPr>
            <a:r>
              <a:t>Tutorial  |  www.smartbhujal.com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109728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6B6B6B"/>
                </a:solidFill>
                <a:latin typeface="Poppins"/>
              </a:defRPr>
            </a:pPr>
            <a:r>
              <a:t>What we're doing: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1417320"/>
            <a:ext cx="4572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 i="0">
                <a:solidFill>
                  <a:srgbClr val="2D2D2D"/>
                </a:solidFill>
                <a:latin typeface="Poppins"/>
              </a:defRPr>
            </a:pPr>
            <a:r>
              <a:t>Describe your location and</a:t>
            </a:r>
            <a:br/>
            <a:r>
              <a:t>get drilling recommendations.</a:t>
            </a:r>
            <a:br/>
            <a:br/>
            <a:r>
              <a:t>Includes depth range, yield,</a:t>
            </a:r>
            <a:br/>
            <a:r>
              <a:t>best season, risks, and cost.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20040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6B6B6B"/>
                </a:solidFill>
                <a:latin typeface="Poppins"/>
              </a:defRPr>
            </a:pPr>
            <a:r>
              <a:t>Expected output: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3520440"/>
            <a:ext cx="4572000" cy="2011680"/>
          </a:xfrm>
          <a:prstGeom prst="roundRect">
            <a:avLst/>
          </a:prstGeom>
          <a:solidFill>
            <a:srgbClr val="E8F0FE"/>
          </a:solidFill>
          <a:ln w="12700">
            <a:solidFill>
              <a:srgbClr val="1761B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3611880"/>
            <a:ext cx="420624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0E3B6E"/>
                </a:solidFill>
                <a:latin typeface="Consolas"/>
              </a:defRPr>
            </a:pPr>
            <a:r>
              <a:t>RECOMMENDATION:</a:t>
            </a:r>
            <a:br/>
            <a:r>
              <a:t>Depth: 150-200m</a:t>
            </a:r>
            <a:br/>
            <a:r>
              <a:t>Yield: 1-2 LPS</a:t>
            </a:r>
            <a:br/>
            <a:r>
              <a:t>Season: Oct-Dec (post-monsoon)</a:t>
            </a:r>
            <a:br/>
            <a:r>
              <a:t>Cost: Rs 2.5-4 lakh</a:t>
            </a:r>
            <a:br/>
            <a:r>
              <a:t>Risk: Low yield in hard granite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669280" y="1097280"/>
            <a:ext cx="6217920" cy="4754880"/>
          </a:xfrm>
          <a:prstGeom prst="roundRect">
            <a:avLst/>
          </a:prstGeom>
          <a:solidFill>
            <a:srgbClr val="1E1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5897880" y="1234440"/>
            <a:ext cx="91440" cy="91440"/>
          </a:xfrm>
          <a:prstGeom prst="ellipse">
            <a:avLst/>
          </a:prstGeom>
          <a:solidFill>
            <a:srgbClr val="FF5F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6099048" y="1234440"/>
            <a:ext cx="91440" cy="91440"/>
          </a:xfrm>
          <a:prstGeom prst="ellipse">
            <a:avLst/>
          </a:prstGeom>
          <a:solidFill>
            <a:srgbClr val="FEBC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6300216" y="1234440"/>
            <a:ext cx="91440" cy="91440"/>
          </a:xfrm>
          <a:prstGeom prst="ellipse">
            <a:avLst/>
          </a:prstGeom>
          <a:solidFill>
            <a:srgbClr val="28C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943600" y="1463040"/>
            <a:ext cx="576072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50FA7B"/>
                </a:solidFill>
                <a:latin typeface="Consolas"/>
              </a:defRPr>
            </a:pPr>
            <a:r>
              <a:t>system = """You are a hydrogeologist.</a:t>
            </a:r>
            <a:br/>
            <a:r>
              <a:t>Give borewell recommendations:</a:t>
            </a:r>
            <a:br/>
            <a:r>
              <a:t>1. Depth range</a:t>
            </a:r>
            <a:br/>
            <a:r>
              <a:t>2. Expected yield</a:t>
            </a:r>
            <a:br/>
            <a:r>
              <a:t>3. Best drilling season</a:t>
            </a:r>
            <a:br/>
            <a:r>
              <a:t>4. Risks</a:t>
            </a:r>
            <a:br/>
            <a:r>
              <a:t>5. Cost estimate"""</a:t>
            </a:r>
            <a:br/>
            <a:br/>
            <a:r>
              <a:t>user = """Location: Chittoor, AP</a:t>
            </a:r>
            <a:br/>
            <a:r>
              <a:t>Geology: Weathered granite</a:t>
            </a:r>
            <a:br/>
            <a:r>
              <a:t>Elevation: 280m</a:t>
            </a:r>
            <a:br/>
            <a:r>
              <a:t>Nearby wells: 120m, 180m</a:t>
            </a:r>
            <a:br/>
            <a:r>
              <a:t>Rainfall: 850mm/yr</a:t>
            </a:r>
            <a:br/>
            <a:r>
              <a:t>Purpose: Irrigation, 5 acres"""</a:t>
            </a:r>
            <a:br/>
            <a:br/>
            <a:r>
              <a:t>advice = ask(system, user)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1761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457200" y="320040"/>
            <a:ext cx="457200" cy="457200"/>
          </a:xfrm>
          <a:prstGeom prst="ellipse">
            <a:avLst/>
          </a:prstGeom>
          <a:solidFill>
            <a:srgbClr val="1761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600" b="1">
                <a:solidFill>
                  <a:srgbClr val="FFFFFF"/>
                </a:solidFill>
                <a:latin typeface="Poppins"/>
              </a:defRPr>
            </a:pPr>
            <a:r>
              <a:t>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51560" y="301752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 i="0">
                <a:solidFill>
                  <a:srgbClr val="0E3B6E"/>
                </a:solidFill>
                <a:latin typeface="Poppins"/>
              </a:defRPr>
            </a:pPr>
            <a:r>
              <a:t>App 5: Field Notes → Structured JSON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051560" y="841248"/>
            <a:ext cx="10058400" cy="27432"/>
          </a:xfrm>
          <a:prstGeom prst="rect">
            <a:avLst/>
          </a:prstGeom>
          <a:solidFill>
            <a:srgbClr val="1761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E3B6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smartbhujal_logo_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464808"/>
            <a:ext cx="274320" cy="27432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40080" y="6464808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FFFFFF"/>
                </a:solidFill>
                <a:latin typeface="Poppins"/>
              </a:defRPr>
            </a:pPr>
            <a:r>
              <a:t>Smart Bhujal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76895" y="6464808"/>
            <a:ext cx="3840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 i="0">
                <a:solidFill>
                  <a:srgbClr val="CCDDEE"/>
                </a:solidFill>
                <a:latin typeface="Poppins"/>
              </a:defRPr>
            </a:pPr>
            <a:r>
              <a:t>Tutorial  |  www.smartbhujal.com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109728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6B6B6B"/>
                </a:solidFill>
                <a:latin typeface="Poppins"/>
              </a:defRPr>
            </a:pPr>
            <a:r>
              <a:t>What we're doing: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1417320"/>
            <a:ext cx="4572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 i="0">
                <a:solidFill>
                  <a:srgbClr val="2D2D2D"/>
                </a:solidFill>
                <a:latin typeface="Poppins"/>
              </a:defRPr>
            </a:pPr>
            <a:r>
              <a:t>The most powerful app.</a:t>
            </a:r>
            <a:br/>
            <a:br/>
            <a:r>
              <a:t>Paste messy handwritten-style</a:t>
            </a:r>
            <a:br/>
            <a:r>
              <a:t>field survey notes.</a:t>
            </a:r>
            <a:br/>
            <a:br/>
            <a:r>
              <a:t>LLM extracts clean structured</a:t>
            </a:r>
            <a:br/>
            <a:r>
              <a:t>data as JSON.</a:t>
            </a:r>
            <a:br/>
            <a:br/>
            <a:r>
              <a:t>Import directly into your</a:t>
            </a:r>
            <a:br/>
            <a:r>
              <a:t>database, Excel, or GIS.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20040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6B6B6B"/>
                </a:solidFill>
                <a:latin typeface="Poppins"/>
              </a:defRPr>
            </a:pPr>
            <a:r>
              <a:t>Expected output: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3520440"/>
            <a:ext cx="4572000" cy="2011680"/>
          </a:xfrm>
          <a:prstGeom prst="roundRect">
            <a:avLst/>
          </a:prstGeom>
          <a:solidFill>
            <a:srgbClr val="E8F0FE"/>
          </a:solidFill>
          <a:ln w="12700">
            <a:solidFill>
              <a:srgbClr val="1761B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3611880"/>
            <a:ext cx="420624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0E3B6E"/>
                </a:solidFill>
                <a:latin typeface="Consolas"/>
              </a:defRPr>
            </a:pPr>
            <a:r>
              <a:t>[{"location": "Rampur",</a:t>
            </a:r>
            <a:br/>
            <a:r>
              <a:t>  "lat": 15.42, "lon": 78.31,</a:t>
            </a:r>
            <a:br/>
            <a:r>
              <a:t>  "depth_m": 150,</a:t>
            </a:r>
            <a:br/>
            <a:r>
              <a:t>  "water_level_m": 22,</a:t>
            </a:r>
            <a:br/>
            <a:r>
              <a:t>  "yield_lps": 1.5,</a:t>
            </a:r>
            <a:br/>
            <a:r>
              <a:t>  "geology": "granite",</a:t>
            </a:r>
            <a:br/>
            <a:r>
              <a:t>  "issues": ["iron"]}]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669280" y="1097280"/>
            <a:ext cx="6217920" cy="4754880"/>
          </a:xfrm>
          <a:prstGeom prst="roundRect">
            <a:avLst/>
          </a:prstGeom>
          <a:solidFill>
            <a:srgbClr val="1E1E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5897880" y="1234440"/>
            <a:ext cx="91440" cy="91440"/>
          </a:xfrm>
          <a:prstGeom prst="ellipse">
            <a:avLst/>
          </a:prstGeom>
          <a:solidFill>
            <a:srgbClr val="FF5F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6099048" y="1234440"/>
            <a:ext cx="91440" cy="91440"/>
          </a:xfrm>
          <a:prstGeom prst="ellipse">
            <a:avLst/>
          </a:prstGeom>
          <a:solidFill>
            <a:srgbClr val="FEBC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6300216" y="1234440"/>
            <a:ext cx="91440" cy="91440"/>
          </a:xfrm>
          <a:prstGeom prst="ellipse">
            <a:avLst/>
          </a:prstGeom>
          <a:solidFill>
            <a:srgbClr val="28C8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943600" y="1463040"/>
            <a:ext cx="576072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 i="0">
                <a:solidFill>
                  <a:srgbClr val="50FA7B"/>
                </a:solidFill>
                <a:latin typeface="Consolas"/>
              </a:defRPr>
            </a:pPr>
            <a:r>
              <a:t>system = """Extract structured data</a:t>
            </a:r>
            <a:br/>
            <a:r>
              <a:t>from field notes. Return JSON with:</a:t>
            </a:r>
            <a:br/>
            <a:r>
              <a:t>location, lat, lon, well_type,</a:t>
            </a:r>
            <a:br/>
            <a:r>
              <a:t>depth_m, water_level_m, yield_lps,</a:t>
            </a:r>
            <a:br/>
            <a:r>
              <a:t>geology, issues, date"""</a:t>
            </a:r>
            <a:br/>
            <a:br/>
            <a:r>
              <a:t>user = """Visited Rampur (15.42, 78.31)</a:t>
            </a:r>
            <a:br/>
            <a:r>
              <a:t>on 12 Mar. Borewell 150m in granite.</a:t>
            </a:r>
            <a:br/>
            <a:r>
              <a:t>Water level 22m. Yield 1.5 lps.</a:t>
            </a:r>
            <a:br/>
            <a:r>
              <a:t>Yellowish water - iron issue."""</a:t>
            </a:r>
            <a:br/>
            <a:br/>
            <a:r>
              <a:t>data = json.loads(ask(system, user))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1761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457200" y="320040"/>
            <a:ext cx="457200" cy="457200"/>
          </a:xfrm>
          <a:prstGeom prst="ellipse">
            <a:avLst/>
          </a:prstGeom>
          <a:solidFill>
            <a:srgbClr val="1761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600" b="1">
                <a:solidFill>
                  <a:srgbClr val="FFFFFF"/>
                </a:solidFill>
                <a:latin typeface="Poppins"/>
              </a:defRPr>
            </a:pPr>
            <a:r>
              <a:t>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51560" y="301752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 i="0">
                <a:solidFill>
                  <a:srgbClr val="0E3B6E"/>
                </a:solidFill>
                <a:latin typeface="Poppins"/>
              </a:defRPr>
            </a:pPr>
            <a:r>
              <a:t>Next Steps</a:t>
            </a:r>
          </a:p>
        </p:txBody>
      </p:sp>
      <p:sp>
        <p:nvSpPr>
          <p:cNvPr id="5" name="Rectangle 4"/>
          <p:cNvSpPr/>
          <p:nvPr/>
        </p:nvSpPr>
        <p:spPr>
          <a:xfrm>
            <a:off x="1051560" y="841248"/>
            <a:ext cx="10058400" cy="27432"/>
          </a:xfrm>
          <a:prstGeom prst="rect">
            <a:avLst/>
          </a:prstGeom>
          <a:solidFill>
            <a:srgbClr val="1761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E3B6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smartbhujal_logo_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464808"/>
            <a:ext cx="274320" cy="27432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40080" y="6464808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i="0">
                <a:solidFill>
                  <a:srgbClr val="FFFFFF"/>
                </a:solidFill>
                <a:latin typeface="Poppins"/>
              </a:defRPr>
            </a:pPr>
            <a:r>
              <a:t>Smart Bhujal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76895" y="6464808"/>
            <a:ext cx="3840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 i="0">
                <a:solidFill>
                  <a:srgbClr val="CCDDEE"/>
                </a:solidFill>
                <a:latin typeface="Poppins"/>
              </a:defRPr>
            </a:pPr>
            <a:r>
              <a:t>Tutorial  |  www.smartbhujal.com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11887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 i="0">
                <a:solidFill>
                  <a:srgbClr val="2D2D2D"/>
                </a:solidFill>
                <a:latin typeface="Poppins"/>
              </a:defRPr>
            </a:pPr>
            <a:r>
              <a:t>You've built 5 water-sector LLM tools! Scale them up.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1828800"/>
            <a:ext cx="10058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1400">
                <a:solidFill>
                  <a:srgbClr val="2D2D2D"/>
                </a:solidFill>
                <a:latin typeface="Poppins"/>
              </a:defRPr>
            </a:pPr>
            <a:r>
              <a:t>•  Customize prompts for your specific region and standards</a:t>
            </a:r>
          </a:p>
          <a:p>
            <a:pPr algn="l">
              <a:spcAft>
                <a:spcPts val="600"/>
              </a:spcAft>
              <a:defRPr sz="1400">
                <a:solidFill>
                  <a:srgbClr val="2D2D2D"/>
                </a:solidFill>
                <a:latin typeface="Poppins"/>
              </a:defRPr>
            </a:pPr>
            <a:r>
              <a:t>•  Build a Streamlit web app around any of these</a:t>
            </a:r>
          </a:p>
          <a:p>
            <a:pPr algn="l">
              <a:spcAft>
                <a:spcPts val="600"/>
              </a:spcAft>
              <a:defRPr sz="1400">
                <a:solidFill>
                  <a:srgbClr val="2D2D2D"/>
                </a:solidFill>
                <a:latin typeface="Poppins"/>
              </a:defRPr>
            </a:pPr>
            <a:r>
              <a:t>•  Chain apps: extract field data → classify quality → generate report</a:t>
            </a:r>
          </a:p>
          <a:p>
            <a:pPr algn="l">
              <a:spcAft>
                <a:spcPts val="600"/>
              </a:spcAft>
              <a:defRPr sz="1400">
                <a:solidFill>
                  <a:srgbClr val="2D2D2D"/>
                </a:solidFill>
                <a:latin typeface="Poppins"/>
              </a:defRPr>
            </a:pPr>
            <a:r>
              <a:t>•  Add RAG with your own technical documents for better accuracy</a:t>
            </a:r>
          </a:p>
          <a:p>
            <a:pPr algn="l">
              <a:spcAft>
                <a:spcPts val="600"/>
              </a:spcAft>
              <a:defRPr sz="1400">
                <a:solidFill>
                  <a:srgbClr val="2D2D2D"/>
                </a:solidFill>
                <a:latin typeface="Poppins"/>
              </a:defRPr>
            </a:pPr>
            <a:r>
              <a:t>•  Deploy as a WhatsApp bot for farmers using Twilio</a:t>
            </a:r>
          </a:p>
          <a:p>
            <a:pPr algn="l">
              <a:spcAft>
                <a:spcPts val="600"/>
              </a:spcAft>
              <a:defRPr sz="1400">
                <a:solidFill>
                  <a:srgbClr val="2D2D2D"/>
                </a:solidFill>
                <a:latin typeface="Poppins"/>
              </a:defRPr>
            </a:pPr>
            <a:r>
              <a:t>•  Fine-tune on your historical reports for domain-specific output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E3B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0" y="2011680"/>
            <a:ext cx="1219169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 i="0">
                <a:solidFill>
                  <a:srgbClr val="FFFFFF"/>
                </a:solidFill>
                <a:latin typeface="Poppins"/>
              </a:defRPr>
            </a:pPr>
            <a:r>
              <a:t>Try it yourself!</a:t>
            </a:r>
          </a:p>
        </p:txBody>
      </p:sp>
      <p:sp>
        <p:nvSpPr>
          <p:cNvPr id="3" name="Rectangle 2"/>
          <p:cNvSpPr/>
          <p:nvPr/>
        </p:nvSpPr>
        <p:spPr>
          <a:xfrm>
            <a:off x="5029200" y="2834640"/>
            <a:ext cx="2103120" cy="45720"/>
          </a:xfrm>
          <a:prstGeom prst="rect">
            <a:avLst/>
          </a:prstGeom>
          <a:solidFill>
            <a:srgbClr val="0D968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0" y="3200400"/>
            <a:ext cx="1219169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 i="0">
                <a:solidFill>
                  <a:srgbClr val="CCDDEE"/>
                </a:solidFill>
                <a:latin typeface="Poppins"/>
              </a:defRPr>
            </a:pPr>
            <a:r>
              <a:t>Works with ChatGPT, Gemini, or Claude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114800"/>
            <a:ext cx="1219169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 i="0">
                <a:solidFill>
                  <a:srgbClr val="CCDDEE"/>
                </a:solidFill>
                <a:latin typeface="Poppins"/>
              </a:defRPr>
            </a:pPr>
            <a:r>
              <a:t>contact@smartbhujal.com  |  www.smartbhujal.com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1761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